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  <p:sldMasterId id="2147483796" r:id="rId2"/>
    <p:sldMasterId id="2147483755" r:id="rId3"/>
  </p:sldMasterIdLst>
  <p:notesMasterIdLst>
    <p:notesMasterId r:id="rId18"/>
  </p:notesMasterIdLst>
  <p:sldIdLst>
    <p:sldId id="536" r:id="rId4"/>
    <p:sldId id="510" r:id="rId5"/>
    <p:sldId id="524" r:id="rId6"/>
    <p:sldId id="528" r:id="rId7"/>
    <p:sldId id="533" r:id="rId8"/>
    <p:sldId id="526" r:id="rId9"/>
    <p:sldId id="534" r:id="rId10"/>
    <p:sldId id="535" r:id="rId11"/>
    <p:sldId id="518" r:id="rId12"/>
    <p:sldId id="502" r:id="rId13"/>
    <p:sldId id="529" r:id="rId14"/>
    <p:sldId id="507" r:id="rId15"/>
    <p:sldId id="501" r:id="rId16"/>
    <p:sldId id="537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黑体" pitchFamily="49" charset="-122"/>
      <p:regular r:id="rId23"/>
    </p:embeddedFont>
    <p:embeddedFont>
      <p:font typeface="幼圆" pitchFamily="49" charset="-122"/>
      <p:regular r:id="rId24"/>
    </p:embeddedFont>
    <p:embeddedFont>
      <p:font typeface="楷体" pitchFamily="49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6CCC"/>
    <a:srgbClr val="009900"/>
    <a:srgbClr val="0000FF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372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  <a:pPr>
                <a:defRPr/>
              </a:pPr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28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3478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93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373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7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95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84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5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541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67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0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2120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2989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7690461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9065169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174010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116625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0598477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827317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672722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208089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660827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2019/10/14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41789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58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11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88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25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89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0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225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14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80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40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28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31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90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94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77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08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7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5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07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7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1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56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519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83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0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3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87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82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24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39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6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99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53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22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4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457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91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86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21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07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5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95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1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7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32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7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855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86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77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99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18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93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38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1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4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7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83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07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02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83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2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50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1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49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5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56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8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3566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79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2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4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700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104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2834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915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03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4773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683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439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348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384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47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416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6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0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48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71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887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59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8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77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31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38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00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36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72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04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79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9746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136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77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64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24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587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81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5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24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  <a:pPr defTabSz="685800"/>
              <a:t>2019/10/14</a:t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  <a:pPr defTabSz="685800"/>
              <a:t>‹#›</a:t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968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62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48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2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02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08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4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34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02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12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55" Type="http://schemas.openxmlformats.org/officeDocument/2006/relationships/theme" Target="../theme/theme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41" Type="http://schemas.openxmlformats.org/officeDocument/2006/relationships/slideLayout" Target="../slideLayouts/slideLayout95.xml"/><Relationship Id="rId54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3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56" Type="http://schemas.openxmlformats.org/officeDocument/2006/relationships/image" Target="../media/image1.png"/><Relationship Id="rId8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5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9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42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33" Type="http://schemas.openxmlformats.org/officeDocument/2006/relationships/slideLayout" Target="../slideLayouts/slideLayout141.xml"/><Relationship Id="rId38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29" Type="http://schemas.openxmlformats.org/officeDocument/2006/relationships/slideLayout" Target="../slideLayouts/slideLayout137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32" Type="http://schemas.openxmlformats.org/officeDocument/2006/relationships/slideLayout" Target="../slideLayouts/slideLayout140.xml"/><Relationship Id="rId37" Type="http://schemas.openxmlformats.org/officeDocument/2006/relationships/slideLayout" Target="../slideLayouts/slideLayout145.xml"/><Relationship Id="rId40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slideLayout" Target="../slideLayouts/slideLayout136.xml"/><Relationship Id="rId36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31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Relationship Id="rId30" Type="http://schemas.openxmlformats.org/officeDocument/2006/relationships/slideLayout" Target="../slideLayouts/slideLayout138.xml"/><Relationship Id="rId35" Type="http://schemas.openxmlformats.org/officeDocument/2006/relationships/slideLayout" Target="../slideLayouts/slideLayout143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公因数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和最大公因数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802838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58" action="ppaction://hlinksldjump"/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itchFamily="49" charset="-122"/>
                  <a:ea typeface="黑体" pitchFamily="49" charset="-122"/>
                </a:rPr>
                <a:t>返回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363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676" r:id="rId41"/>
    <p:sldLayoutId id="2147483677" r:id="rId42"/>
    <p:sldLayoutId id="2147483678" r:id="rId43"/>
    <p:sldLayoutId id="2147483679" r:id="rId44"/>
    <p:sldLayoutId id="2147483680" r:id="rId45"/>
    <p:sldLayoutId id="2147483681" r:id="rId46"/>
    <p:sldLayoutId id="2147483682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公因数</a:t>
            </a: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和最大公因数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318"/>
            <a:ext cx="9144000" cy="35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03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  <p:sldLayoutId id="2147483839" r:id="rId43"/>
    <p:sldLayoutId id="2147483840" r:id="rId44"/>
    <p:sldLayoutId id="2147483841" r:id="rId45"/>
    <p:sldLayoutId id="2147483842" r:id="rId46"/>
    <p:sldLayoutId id="2147483843" r:id="rId47"/>
    <p:sldLayoutId id="2147483844" r:id="rId48"/>
    <p:sldLayoutId id="2147483845" r:id="rId49"/>
    <p:sldLayoutId id="2147483846" r:id="rId50"/>
    <p:sldLayoutId id="2147483847" r:id="rId51"/>
    <p:sldLayoutId id="2147483848" r:id="rId52"/>
    <p:sldLayoutId id="2147483849" r:id="rId53"/>
    <p:sldLayoutId id="2147483850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130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  <p:sldLayoutId id="2147483773" r:id="rId18"/>
    <p:sldLayoutId id="2147483774" r:id="rId19"/>
    <p:sldLayoutId id="2147483775" r:id="rId20"/>
    <p:sldLayoutId id="2147483776" r:id="rId21"/>
    <p:sldLayoutId id="2147483777" r:id="rId22"/>
    <p:sldLayoutId id="2147483778" r:id="rId23"/>
    <p:sldLayoutId id="2147483779" r:id="rId24"/>
    <p:sldLayoutId id="2147483780" r:id="rId25"/>
    <p:sldLayoutId id="2147483781" r:id="rId26"/>
    <p:sldLayoutId id="2147483782" r:id="rId27"/>
    <p:sldLayoutId id="2147483783" r:id="rId28"/>
    <p:sldLayoutId id="2147483784" r:id="rId29"/>
    <p:sldLayoutId id="2147483785" r:id="rId30"/>
    <p:sldLayoutId id="2147483786" r:id="rId31"/>
    <p:sldLayoutId id="2147483787" r:id="rId32"/>
    <p:sldLayoutId id="2147483788" r:id="rId33"/>
    <p:sldLayoutId id="2147483789" r:id="rId34"/>
    <p:sldLayoutId id="2147483790" r:id="rId35"/>
    <p:sldLayoutId id="2147483791" r:id="rId36"/>
    <p:sldLayoutId id="2147483792" r:id="rId37"/>
    <p:sldLayoutId id="2147483793" r:id="rId38"/>
    <p:sldLayoutId id="2147483794" r:id="rId39"/>
    <p:sldLayoutId id="2147483795" r:id="rId4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1.xml"/><Relationship Id="rId6" Type="http://schemas.openxmlformats.org/officeDocument/2006/relationships/slide" Target="slide12.xml"/><Relationship Id="rId5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15.jpeg"/><Relationship Id="rId4" Type="http://schemas.openxmlformats.org/officeDocument/2006/relationships/image" Target="../media/image14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2708353-C4D7-804E-88BA-9C93F6810BF1}"/>
                </a:ext>
              </a:extLst>
            </p:cNvPr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下册</a:t>
                </a:r>
              </a:p>
            </p:txBody>
          </p:sp>
          <p:cxnSp>
            <p:nvCxnSpPr>
              <p:cNvPr id="8" name="直线连接符 4">
                <a:extLst>
                  <a:ext uri="{FF2B5EF4-FFF2-40B4-BE49-F238E27FC236}">
                    <a16:creationId xmlns="" xmlns:a16="http://schemas.microsoft.com/office/drawing/2014/main" id="{1E311F30-AE0E-1142-B8F8-A0109714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  <a:extLst>
              <a:ext uri="{FF2B5EF4-FFF2-40B4-BE49-F238E27FC236}">
                <a16:creationId xmlns="" xmlns:a16="http://schemas.microsoft.com/office/drawing/2014/main" id="{C5E52B34-5C53-2E45-95C1-78E377A38780}"/>
              </a:ext>
            </a:extLst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单圆角矩形 9">
            <a:hlinkClick r:id="rId2" action="ppaction://hlinksldjump"/>
            <a:extLst>
              <a:ext uri="{FF2B5EF4-FFF2-40B4-BE49-F238E27FC236}">
                <a16:creationId xmlns="" xmlns:a16="http://schemas.microsoft.com/office/drawing/2014/main" id="{A7F1D9EF-3316-7D4F-B483-9E0FEE52FEB5}"/>
              </a:ext>
            </a:extLst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单圆角矩形 10">
            <a:hlinkClick r:id="" action="ppaction://noaction"/>
            <a:extLst>
              <a:ext uri="{FF2B5EF4-FFF2-40B4-BE49-F238E27FC236}">
                <a16:creationId xmlns="" xmlns:a16="http://schemas.microsoft.com/office/drawing/2014/main" id="{ADFE2713-38A2-5B46-8BD5-90224BE2A534}"/>
              </a:ext>
            </a:extLst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单圆角矩形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D6576F15-FC59-F645-B9BB-99A40650AF2C}"/>
              </a:ext>
            </a:extLst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单圆角矩形 12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484992-177A-7B4A-A42C-270BAA3F58F1}"/>
              </a:ext>
            </a:extLst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47" y="1435155"/>
            <a:ext cx="778482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公因数和最大公因数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情境导入</a:t>
            </a: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探究新知</a:t>
            </a: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课堂小结</a:t>
            </a: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课后作业</a:t>
            </a: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0050AA"/>
                </a:solidFill>
                <a:latin typeface="宋体"/>
              </a:rPr>
              <a:t>因数与倍数</a:t>
            </a:r>
            <a:endParaRPr lang="zh-CN" altLang="en-US" sz="4000" b="1" dirty="0">
              <a:solidFill>
                <a:srgbClr val="0050AA"/>
              </a:solidFill>
              <a:latin typeface="宋体"/>
            </a:endParaRPr>
          </a:p>
        </p:txBody>
      </p:sp>
      <p:sp>
        <p:nvSpPr>
          <p:cNvPr id="21" name="圆角矩形 20">
            <a:hlinkClick r:id="rId8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宋体"/>
              </a:rPr>
              <a:t>课堂练习</a:t>
            </a: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78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13622" y="627534"/>
            <a:ext cx="78655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先填一填，再说出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的最大公因数。</a:t>
            </a: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987425" y="17070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19" name="椭圆 18"/>
          <p:cNvSpPr/>
          <p:nvPr/>
        </p:nvSpPr>
        <p:spPr>
          <a:xfrm>
            <a:off x="1000125" y="2116658"/>
            <a:ext cx="1398588" cy="79692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4"/>
          <p:cNvSpPr txBox="1">
            <a:spLocks noChangeArrowheads="1"/>
          </p:cNvSpPr>
          <p:nvPr/>
        </p:nvSpPr>
        <p:spPr bwMode="auto">
          <a:xfrm>
            <a:off x="999470" y="2286521"/>
            <a:ext cx="1415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1 3 5 15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2673350" y="17070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2654439" y="2116658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1 2 4 5 </a:t>
            </a:r>
          </a:p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10 20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>
            <a:spLocks noChangeArrowheads="1"/>
          </p:cNvSpPr>
          <p:nvPr/>
        </p:nvSpPr>
        <p:spPr bwMode="auto">
          <a:xfrm>
            <a:off x="5621338" y="3114179"/>
            <a:ext cx="2409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的公因数</a:t>
            </a: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6680200" y="2580208"/>
            <a:ext cx="34925" cy="461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663825" y="2116658"/>
            <a:ext cx="1397000" cy="79692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文本框 17"/>
          <p:cNvSpPr txBox="1">
            <a:spLocks noChangeArrowheads="1"/>
          </p:cNvSpPr>
          <p:nvPr/>
        </p:nvSpPr>
        <p:spPr bwMode="auto">
          <a:xfrm>
            <a:off x="5273675" y="1635646"/>
            <a:ext cx="1450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15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28" name="椭圆 27"/>
          <p:cNvSpPr/>
          <p:nvPr/>
        </p:nvSpPr>
        <p:spPr>
          <a:xfrm>
            <a:off x="5345113" y="2099196"/>
            <a:ext cx="1628775" cy="79851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文本框 19"/>
          <p:cNvSpPr txBox="1">
            <a:spLocks noChangeArrowheads="1"/>
          </p:cNvSpPr>
          <p:nvPr/>
        </p:nvSpPr>
        <p:spPr bwMode="auto">
          <a:xfrm>
            <a:off x="5449085" y="2269058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3  15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文本框 20"/>
          <p:cNvSpPr txBox="1">
            <a:spLocks noChangeArrowheads="1"/>
          </p:cNvSpPr>
          <p:nvPr/>
        </p:nvSpPr>
        <p:spPr bwMode="auto">
          <a:xfrm>
            <a:off x="6705600" y="1643583"/>
            <a:ext cx="145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20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37" name="文本框 21"/>
          <p:cNvSpPr txBox="1">
            <a:spLocks noChangeArrowheads="1"/>
          </p:cNvSpPr>
          <p:nvPr/>
        </p:nvSpPr>
        <p:spPr bwMode="auto">
          <a:xfrm>
            <a:off x="6891338" y="2099196"/>
            <a:ext cx="955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2 4 </a:t>
            </a:r>
          </a:p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10 20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378575" y="2099196"/>
            <a:ext cx="1701800" cy="79851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文本框 23"/>
          <p:cNvSpPr txBox="1">
            <a:spLocks noChangeArrowheads="1"/>
          </p:cNvSpPr>
          <p:nvPr/>
        </p:nvSpPr>
        <p:spPr bwMode="auto">
          <a:xfrm>
            <a:off x="6375291" y="2299221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4284663" y="2411933"/>
            <a:ext cx="647700" cy="142875"/>
          </a:xfrm>
          <a:prstGeom prst="rightArrow">
            <a:avLst/>
          </a:prstGeom>
          <a:solidFill>
            <a:srgbClr val="D60093"/>
          </a:solidFill>
          <a:ln w="12700" cmpd="sng">
            <a:solidFill>
              <a:srgbClr val="CC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b="1" noProof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8" grpId="0"/>
      <p:bldP spid="19" grpId="0" bldLvl="0" animBg="1"/>
      <p:bldP spid="20" grpId="0"/>
      <p:bldP spid="21" grpId="0"/>
      <p:bldP spid="22" grpId="0"/>
      <p:bldP spid="24" grpId="0"/>
      <p:bldP spid="26" grpId="0" bldLvl="0" animBg="1"/>
      <p:bldP spid="27" grpId="0"/>
      <p:bldP spid="28" grpId="0" bldLvl="0" animBg="1"/>
      <p:bldP spid="35" grpId="0"/>
      <p:bldP spid="36" grpId="0"/>
      <p:bldP spid="37" grpId="0"/>
      <p:bldP spid="38" grpId="0" bldLvl="0" animBg="1"/>
      <p:bldP spid="39" grpId="0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898992" y="555526"/>
            <a:ext cx="78655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3.12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79512" y="2067694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1203718" y="2283718"/>
            <a:ext cx="6862441" cy="362545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你能用同样的方法找出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的最大公因数吗？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75926" y="55552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195408" y="98757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75926" y="98757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203718" y="134761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42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的公因数有：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40022" y="1347614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203718" y="1740013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42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的最大公因数是：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88094" y="177966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1004" y="271576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220486" y="3147814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01004" y="314781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212102" y="3537471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的公因数有：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65100" y="3537471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228796" y="3939902"/>
            <a:ext cx="65610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的最大公因数是：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3172" y="393990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203718" y="2787774"/>
            <a:ext cx="27613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的因数有：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9113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 animBg="1"/>
      <p:bldP spid="2" grpId="0"/>
      <p:bldP spid="16" grpId="0"/>
      <p:bldP spid="22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042025"/>
            <a:ext cx="676875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我认识了公因数，会找两个数的公因数和最大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公因数。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43607" y="2915965"/>
            <a:ext cx="6892555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0" hangingPunct="0"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找两个数的最大公因数：分别写出两个数的所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spcBef>
                <a:spcPts val="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有因数，对比找出公因数，并找出最大的一个。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DC3C1FC-FFBE-B043-8654-5FA138940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9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447194-2000-CB43-9812-4A9B36714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253601-E10B-4FDD-BD73-6C4252EB0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从教材课后习题中选取；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从课时练中选取。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47664" y="1347614"/>
            <a:ext cx="6469327" cy="1130642"/>
            <a:chOff x="1547664" y="1347614"/>
            <a:chExt cx="6469327" cy="1130642"/>
          </a:xfrm>
        </p:grpSpPr>
        <p:sp>
          <p:nvSpPr>
            <p:cNvPr id="4" name="文本框 3"/>
            <p:cNvSpPr txBox="1"/>
            <p:nvPr/>
          </p:nvSpPr>
          <p:spPr>
            <a:xfrm>
              <a:off x="4465813" y="1419486"/>
              <a:ext cx="3551178" cy="92333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5400" b="1" dirty="0">
                  <a:solidFill>
                    <a:srgbClr val="FF6600"/>
                  </a:solidFill>
                  <a:latin typeface="楷体" pitchFamily="49" charset="-122"/>
                  <a:ea typeface="楷体" pitchFamily="49" charset="-122"/>
                </a:rPr>
                <a:t>伴你成长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876487" cy="1130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060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139" r="9238" b="6462"/>
          <a:stretch/>
        </p:blipFill>
        <p:spPr bwMode="auto">
          <a:xfrm>
            <a:off x="179512" y="1635646"/>
            <a:ext cx="1598389" cy="1311216"/>
          </a:xfrm>
          <a:prstGeom prst="rect">
            <a:avLst/>
          </a:prstGeom>
          <a:noFill/>
          <a:extLst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151112" y="3275181"/>
            <a:ext cx="3384376" cy="1000814"/>
          </a:xfrm>
          <a:prstGeom prst="wedgeRoundRectCallout">
            <a:avLst>
              <a:gd name="adj1" fmla="val -58372"/>
              <a:gd name="adj2" fmla="val -5642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哪一个正方形能正好分成边长都是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厘米的小正方形？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59824" y="1683707"/>
            <a:ext cx="1007442" cy="1194549"/>
          </a:xfrm>
          <a:prstGeom prst="rect">
            <a:avLst/>
          </a:prstGeom>
          <a:noFill/>
          <a:extLst/>
        </p:spPr>
      </p:pic>
      <p:grpSp>
        <p:nvGrpSpPr>
          <p:cNvPr id="4" name="组合 3"/>
          <p:cNvGrpSpPr/>
          <p:nvPr/>
        </p:nvGrpSpPr>
        <p:grpSpPr>
          <a:xfrm>
            <a:off x="1886422" y="699542"/>
            <a:ext cx="4845818" cy="2174194"/>
            <a:chOff x="1598389" y="899966"/>
            <a:chExt cx="4845818" cy="2174194"/>
          </a:xfrm>
        </p:grpSpPr>
        <p:pic>
          <p:nvPicPr>
            <p:cNvPr id="12" name="图片 3"/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" t="11485" r="79105" b="38089"/>
            <a:stretch/>
          </p:blipFill>
          <p:spPr bwMode="auto">
            <a:xfrm>
              <a:off x="1598389" y="899966"/>
              <a:ext cx="2096829" cy="1712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3"/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26" t="27587" r="54409" b="38089"/>
            <a:stretch/>
          </p:blipFill>
          <p:spPr bwMode="auto">
            <a:xfrm>
              <a:off x="4716016" y="1284683"/>
              <a:ext cx="1440160" cy="1287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907704" y="2612495"/>
              <a:ext cx="4536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边长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6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          边长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厘米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4716016" y="3131208"/>
            <a:ext cx="3812322" cy="1479827"/>
          </a:xfrm>
          <a:prstGeom prst="wedgeRoundRectCallout">
            <a:avLst>
              <a:gd name="adj1" fmla="val 29680"/>
              <a:gd name="adj2" fmla="val -7900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厘米的正方形能正好分成边长都是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厘米的小正方形，边长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厘米的正方形不可以。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E0BC0A8-05BA-2E4E-B8F3-A892115E8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792899" y="3607670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907704" y="3933970"/>
            <a:ext cx="5113809" cy="459631"/>
          </a:xfrm>
          <a:prstGeom prst="wedgeRoundRectCallout">
            <a:avLst>
              <a:gd name="adj1" fmla="val -54383"/>
              <a:gd name="adj2" fmla="val -44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哪种纸片能将长方形正好铺满？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763688" y="1133326"/>
            <a:ext cx="7308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用边长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厘米或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厘米的正方形纸片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铺下边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的长方形。</a:t>
            </a:r>
          </a:p>
        </p:txBody>
      </p:sp>
      <p:pic>
        <p:nvPicPr>
          <p:cNvPr id="22" name="图片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573" y="1635646"/>
            <a:ext cx="67468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611560" y="1131590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>
                  <a:latin typeface="黑体" pitchFamily="49" charset="-122"/>
                  <a:ea typeface="黑体" pitchFamily="49" charset="-122"/>
                </a:rPr>
                <a:t>8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648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64827" y="771550"/>
            <a:ext cx="7579581" cy="3355776"/>
            <a:chOff x="611560" y="2598753"/>
            <a:chExt cx="7579581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560" y="2598753"/>
              <a:ext cx="757958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36835" y="308710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05587" y="3119507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625753" y="3119214"/>
            <a:ext cx="2783490" cy="805944"/>
          </a:xfrm>
          <a:prstGeom prst="wedgeRoundRectCallout">
            <a:avLst>
              <a:gd name="adj1" fmla="val -54631"/>
              <a:gd name="adj2" fmla="val 1064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厘米的正方形纸片能正好铺满。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553259" y="3008848"/>
            <a:ext cx="2664296" cy="1003062"/>
          </a:xfrm>
          <a:prstGeom prst="wedgeRoundRectCallout">
            <a:avLst>
              <a:gd name="adj1" fmla="val 59493"/>
              <a:gd name="adj2" fmla="val 2477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厘米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的正方形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纸片不能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正好铺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满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5" r="3381"/>
          <a:stretch/>
        </p:blipFill>
        <p:spPr bwMode="auto">
          <a:xfrm>
            <a:off x="5319476" y="1723480"/>
            <a:ext cx="1808704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" r="68055"/>
          <a:stretch/>
        </p:blipFill>
        <p:spPr bwMode="auto">
          <a:xfrm>
            <a:off x="2071989" y="1751062"/>
            <a:ext cx="174567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66494" y="886966"/>
            <a:ext cx="225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12÷6=2</a:t>
            </a: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18÷6=3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66894" y="814958"/>
            <a:ext cx="225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12÷4=3</a:t>
            </a: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18÷4=4……2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252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童晓芳\个人专业成长\各类撰稿\20180605路编1-6下册《课件》\课件专用人物图\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5455" r="28252" b="13044"/>
          <a:stretch/>
        </p:blipFill>
        <p:spPr bwMode="auto">
          <a:xfrm>
            <a:off x="840248" y="549412"/>
            <a:ext cx="970789" cy="112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圆角矩形标注 53"/>
          <p:cNvSpPr/>
          <p:nvPr/>
        </p:nvSpPr>
        <p:spPr>
          <a:xfrm>
            <a:off x="1929768" y="732489"/>
            <a:ext cx="5886450" cy="758166"/>
          </a:xfrm>
          <a:prstGeom prst="wedgeRoundRectCallout">
            <a:avLst>
              <a:gd name="adj1" fmla="val -53126"/>
              <a:gd name="adj2" fmla="val 3327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还有哪些边长是整厘米数的正方形纸片也能正好铺满这个长方形？与同学交流。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71600" y="1952278"/>
            <a:ext cx="7319636" cy="2275656"/>
            <a:chOff x="971600" y="2598753"/>
            <a:chExt cx="7319636" cy="201149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598753"/>
              <a:ext cx="7319636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3" name="图片 22" descr="屏幕剪辑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1080498" y="3190282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508384" y="3258700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标注 25"/>
          <p:cNvSpPr/>
          <p:nvPr/>
        </p:nvSpPr>
        <p:spPr>
          <a:xfrm>
            <a:off x="1710421" y="2096294"/>
            <a:ext cx="2801250" cy="1060688"/>
          </a:xfrm>
          <a:prstGeom prst="wedgeRoundRectCallout">
            <a:avLst>
              <a:gd name="adj1" fmla="val -41925"/>
              <a:gd name="adj2" fmla="val 6523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边长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厘米、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厘米或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厘米的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正方形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纸片都能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正好铺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满。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4662749" y="2082426"/>
            <a:ext cx="2712305" cy="1453376"/>
          </a:xfrm>
          <a:prstGeom prst="wedgeRoundRectCallout">
            <a:avLst>
              <a:gd name="adj1" fmla="val 54209"/>
              <a:gd name="adj2" fmla="val 4790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只要边长的厘米数既是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的因数，又是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</a:rPr>
              <a:t>的因数，就能正好铺满。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097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55576" y="1167599"/>
            <a:ext cx="923782" cy="1074952"/>
          </a:xfrm>
          <a:prstGeom prst="rect">
            <a:avLst/>
          </a:prstGeom>
          <a:noFill/>
          <a:extLst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2123728" y="1028697"/>
            <a:ext cx="5040560" cy="750965"/>
          </a:xfrm>
          <a:prstGeom prst="wedgeRoundRectCallout">
            <a:avLst>
              <a:gd name="adj1" fmla="val -53285"/>
              <a:gd name="adj2" fmla="val -127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既是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的因数，又是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的因数，它们是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公因数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188021" y="2139702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en-US" sz="2400" b="1" noProof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的公因数吗？为什么？</a:t>
            </a: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52320" y="2139702"/>
            <a:ext cx="864096" cy="1024582"/>
          </a:xfrm>
          <a:prstGeom prst="rect">
            <a:avLst/>
          </a:prstGeom>
          <a:noFill/>
          <a:extLst/>
        </p:spPr>
      </p:pic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691680" y="3003798"/>
            <a:ext cx="4976266" cy="792088"/>
          </a:xfrm>
          <a:prstGeom prst="wedgeRoundRectCallout">
            <a:avLst>
              <a:gd name="adj1" fmla="val -55683"/>
              <a:gd name="adj2" fmla="val -5272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不是。</a:t>
            </a:r>
            <a:r>
              <a:rPr lang="en-US" altLang="en-US" sz="2400" b="1" dirty="0" smtClean="0">
                <a:latin typeface="楷体" pitchFamily="49" charset="-122"/>
                <a:ea typeface="楷体" pitchFamily="49" charset="-122"/>
                <a:cs typeface="Arial" pitchFamily="34" charset="0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它不是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Arial" pitchFamily="34" charset="0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公因数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5656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5576" y="1450986"/>
            <a:ext cx="7096482" cy="3289289"/>
            <a:chOff x="1221845" y="1419622"/>
            <a:chExt cx="5582403" cy="3289289"/>
          </a:xfrm>
        </p:grpSpPr>
        <p:sp>
          <p:nvSpPr>
            <p:cNvPr id="3" name="矩形 2"/>
            <p:cNvSpPr/>
            <p:nvPr/>
          </p:nvSpPr>
          <p:spPr>
            <a:xfrm>
              <a:off x="1221845" y="1419622"/>
              <a:ext cx="5582403" cy="207590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845" y="3003798"/>
              <a:ext cx="5582403" cy="1705113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1731378" y="1866186"/>
            <a:ext cx="61206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的公因数有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，其中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最大的是</a:t>
            </a:r>
            <a:r>
              <a:rPr lang="en-US" altLang="zh-CN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6" name="文本框 18"/>
          <p:cNvSpPr txBox="1">
            <a:spLocks noChangeArrowheads="1"/>
          </p:cNvSpPr>
          <p:nvPr/>
        </p:nvSpPr>
        <p:spPr bwMode="auto">
          <a:xfrm>
            <a:off x="867282" y="3579862"/>
            <a:ext cx="59766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的因数：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其中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也是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的因数。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的公因数有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，其中最大的是</a:t>
            </a:r>
            <a:r>
              <a:rPr lang="en-US" altLang="zh-CN" sz="2400" b="1" dirty="0">
                <a:solidFill>
                  <a:srgbClr val="CC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802849" y="627534"/>
            <a:ext cx="6461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的公因数有哪些？其中最大的是几？</a:t>
            </a:r>
          </a:p>
        </p:txBody>
      </p:sp>
      <p:pic>
        <p:nvPicPr>
          <p:cNvPr id="29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95274" y="1923678"/>
            <a:ext cx="923782" cy="107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6960729" y="3715693"/>
            <a:ext cx="864096" cy="102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圆角矩形标注 30"/>
          <p:cNvSpPr/>
          <p:nvPr/>
        </p:nvSpPr>
        <p:spPr>
          <a:xfrm>
            <a:off x="892969" y="3113995"/>
            <a:ext cx="6167001" cy="465867"/>
          </a:xfrm>
          <a:prstGeom prst="wedgeRoundRectCallout">
            <a:avLst>
              <a:gd name="adj1" fmla="val 52760"/>
              <a:gd name="adj2" fmla="val 4833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先找出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的因数，再从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的因数中找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的因数。</a:t>
            </a:r>
          </a:p>
        </p:txBody>
      </p:sp>
      <p:sp>
        <p:nvSpPr>
          <p:cNvPr id="32" name="圆角矩形标注 31"/>
          <p:cNvSpPr/>
          <p:nvPr/>
        </p:nvSpPr>
        <p:spPr>
          <a:xfrm>
            <a:off x="1513478" y="1491630"/>
            <a:ext cx="5773556" cy="418616"/>
          </a:xfrm>
          <a:prstGeom prst="wedgeRoundRectCallout">
            <a:avLst>
              <a:gd name="adj1" fmla="val -56299"/>
              <a:gd name="adj2" fmla="val 4055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FontTx/>
              <a:buNone/>
              <a:defRPr/>
            </a:pP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分别列举出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的所有因数，再找一找。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B80BA23-0D5D-5C43-8D0D-3287EEC9F16B}"/>
              </a:ext>
            </a:extLst>
          </p:cNvPr>
          <p:cNvGrpSpPr/>
          <p:nvPr/>
        </p:nvGrpSpPr>
        <p:grpSpPr>
          <a:xfrm>
            <a:off x="323528" y="339502"/>
            <a:ext cx="1166673" cy="1045108"/>
            <a:chOff x="670145" y="1457273"/>
            <a:chExt cx="1555361" cy="1393477"/>
          </a:xfrm>
        </p:grpSpPr>
        <p:pic>
          <p:nvPicPr>
            <p:cNvPr id="18" name="图片 17" descr="28Z58PICt4r.jpg">
              <a:extLst>
                <a:ext uri="{FF2B5EF4-FFF2-40B4-BE49-F238E27FC236}">
                  <a16:creationId xmlns="" xmlns:a16="http://schemas.microsoft.com/office/drawing/2014/main" id="{29DD539D-54DE-0941-9A61-4DF14EFD2A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923230C-ED7F-4941-B5D1-3B9A42D6569C}"/>
                </a:ext>
              </a:extLst>
            </p:cNvPr>
            <p:cNvSpPr/>
            <p:nvPr/>
          </p:nvSpPr>
          <p:spPr>
            <a:xfrm>
              <a:off x="861817" y="2255194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itchFamily="49" charset="-122"/>
                  <a:ea typeface="黑体" pitchFamily="49" charset="-122"/>
                </a:rPr>
                <a:t>例 </a:t>
              </a:r>
              <a:r>
                <a:rPr lang="en-US" altLang="zh-CN" sz="2100" b="1" dirty="0" smtClean="0">
                  <a:latin typeface="黑体" pitchFamily="49" charset="-122"/>
                  <a:ea typeface="黑体" pitchFamily="49" charset="-122"/>
                </a:rPr>
                <a:t>10</a:t>
              </a:r>
              <a:endParaRPr lang="zh-CN" altLang="en-US" sz="21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050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8" t="17536" r="23766" b="8409"/>
          <a:stretch/>
        </p:blipFill>
        <p:spPr bwMode="auto">
          <a:xfrm>
            <a:off x="755576" y="879567"/>
            <a:ext cx="923782" cy="1074952"/>
          </a:xfrm>
          <a:prstGeom prst="rect">
            <a:avLst/>
          </a:prstGeom>
          <a:noFill/>
          <a:extLst/>
        </p:spPr>
      </p:pic>
      <p:sp>
        <p:nvSpPr>
          <p:cNvPr id="58" name="圆角矩形标注 57"/>
          <p:cNvSpPr>
            <a:spLocks noChangeArrowheads="1"/>
          </p:cNvSpPr>
          <p:nvPr/>
        </p:nvSpPr>
        <p:spPr bwMode="auto">
          <a:xfrm>
            <a:off x="2051720" y="699542"/>
            <a:ext cx="5328592" cy="750965"/>
          </a:xfrm>
          <a:prstGeom prst="wedgeRoundRectCallout">
            <a:avLst>
              <a:gd name="adj1" fmla="val -53662"/>
              <a:gd name="adj2" fmla="val 4343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ts val="600"/>
              </a:spcBef>
            </a:pPr>
            <a:r>
              <a:rPr lang="en-US" altLang="en-US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的公因数有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，其中最大的是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就是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</a:t>
            </a:r>
            <a:r>
              <a:rPr lang="zh-CN" altLang="en-US" sz="2400" b="1" dirty="0" smtClean="0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最大公因数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689608" y="1563638"/>
            <a:ext cx="4479925" cy="436562"/>
          </a:xfrm>
          <a:prstGeom prst="wedgeRoundRectCallout">
            <a:avLst>
              <a:gd name="adj1" fmla="val 54952"/>
              <a:gd name="adj2" fmla="val 3825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可以用下图表示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的公因数。</a:t>
            </a:r>
          </a:p>
        </p:txBody>
      </p:sp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0" t="9934" r="25162" b="24128"/>
          <a:stretch/>
        </p:blipFill>
        <p:spPr bwMode="auto">
          <a:xfrm>
            <a:off x="7452320" y="1851670"/>
            <a:ext cx="864096" cy="1024582"/>
          </a:xfrm>
          <a:prstGeom prst="rect">
            <a:avLst/>
          </a:prstGeom>
          <a:noFill/>
          <a:extLst/>
        </p:spPr>
      </p:pic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2676451" y="2014736"/>
            <a:ext cx="1279525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15" name="椭圆 14"/>
          <p:cNvSpPr/>
          <p:nvPr/>
        </p:nvSpPr>
        <p:spPr>
          <a:xfrm>
            <a:off x="2001764" y="2452886"/>
            <a:ext cx="2617787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2850074" y="2938661"/>
            <a:ext cx="33855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3740811" y="2756099"/>
            <a:ext cx="80021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1  2</a:t>
            </a:r>
          </a:p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4</a:t>
            </a: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4486201" y="1995686"/>
            <a:ext cx="1450975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的因数</a:t>
            </a:r>
          </a:p>
        </p:txBody>
      </p:sp>
      <p:sp>
        <p:nvSpPr>
          <p:cNvPr id="23" name="椭圆 22"/>
          <p:cNvSpPr/>
          <p:nvPr/>
        </p:nvSpPr>
        <p:spPr>
          <a:xfrm>
            <a:off x="3689276" y="2452886"/>
            <a:ext cx="2692400" cy="142875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en-US" altLang="zh-CN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9"/>
          <p:cNvSpPr txBox="1">
            <a:spLocks noChangeArrowheads="1"/>
          </p:cNvSpPr>
          <p:nvPr/>
        </p:nvSpPr>
        <p:spPr bwMode="auto">
          <a:xfrm>
            <a:off x="4676047" y="2938661"/>
            <a:ext cx="1415772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b="1">
                <a:latin typeface="楷体" pitchFamily="49" charset="-122"/>
                <a:ea typeface="楷体" pitchFamily="49" charset="-122"/>
                <a:sym typeface="宋体" pitchFamily="2" charset="-122"/>
              </a:rPr>
              <a:t>3  6  12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3292401" y="4103886"/>
            <a:ext cx="2238375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8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和</a:t>
            </a:r>
            <a:r>
              <a:rPr lang="en-US" altLang="zh-CN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12</a:t>
            </a:r>
            <a:r>
              <a:rPr lang="zh-CN" altLang="en-US" sz="2400" b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的公因数</a:t>
            </a:r>
          </a:p>
        </p:txBody>
      </p:sp>
      <p:cxnSp>
        <p:nvCxnSpPr>
          <p:cNvPr id="26" name="直接箭头连接符 25"/>
          <p:cNvCxnSpPr>
            <a:stCxn id="21" idx="2"/>
          </p:cNvCxnSpPr>
          <p:nvPr/>
        </p:nvCxnSpPr>
        <p:spPr>
          <a:xfrm flipH="1">
            <a:off x="4105202" y="3587096"/>
            <a:ext cx="35719" cy="4532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428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8" grpId="0" animBg="1"/>
      <p:bldP spid="12" grpId="0"/>
      <p:bldP spid="15" grpId="0" animBg="1"/>
      <p:bldP spid="17" grpId="0"/>
      <p:bldP spid="21" grpId="0"/>
      <p:bldP spid="22" grpId="0"/>
      <p:bldP spid="23" grpId="0" animBg="1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</a:rPr>
              <a:t>同步练习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20599" y="1135975"/>
            <a:ext cx="8112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600"/>
              </a:spcBef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1.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18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的因数上画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△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，在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的因数上画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400" b="1" noProof="1">
                <a:solidFill>
                  <a:srgbClr val="CC0066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○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</a:p>
        </p:txBody>
      </p:sp>
      <p:sp>
        <p:nvSpPr>
          <p:cNvPr id="15" name="文本框 2"/>
          <p:cNvSpPr txBox="1"/>
          <p:nvPr/>
        </p:nvSpPr>
        <p:spPr>
          <a:xfrm>
            <a:off x="979363" y="3252921"/>
            <a:ext cx="76644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18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30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的公因数有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，</a:t>
            </a:r>
            <a:endParaRPr lang="en-US" altLang="zh-CN" sz="2400" b="1" noProof="1" smtClean="0">
              <a:latin typeface="楷体" pitchFamily="49" charset="-122"/>
              <a:ea typeface="楷体" pitchFamily="49" charset="-122"/>
              <a:cs typeface="Arial" panose="020B0604020202020204" pitchFamily="34" charset="0"/>
              <a:sym typeface="+mn-ea"/>
            </a:endParaRPr>
          </a:p>
          <a:p>
            <a:pPr fontAlgn="auto">
              <a:buFontTx/>
              <a:buNone/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最大公因数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是</a:t>
            </a:r>
            <a:r>
              <a:rPr lang="zh-CN" altLang="en-US" sz="2400" b="1" u="sng" noProof="1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。</a:t>
            </a:r>
          </a:p>
        </p:txBody>
      </p:sp>
      <p:pic>
        <p:nvPicPr>
          <p:cNvPr id="1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68634"/>
            <a:ext cx="6600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3384724" y="1906721"/>
            <a:ext cx="482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4670599" y="1898784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2078212" y="2340109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1205087" y="1906721"/>
            <a:ext cx="482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2086149" y="1881321"/>
            <a:ext cx="482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r="12154"/>
          <a:stretch>
            <a:fillRect/>
          </a:stretch>
        </p:blipFill>
        <p:spPr bwMode="auto">
          <a:xfrm>
            <a:off x="1616249" y="1882909"/>
            <a:ext cx="4826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799" y="1967046"/>
            <a:ext cx="4254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499" y="2424246"/>
            <a:ext cx="4270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249" y="1967046"/>
            <a:ext cx="4270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499" y="1992446"/>
            <a:ext cx="4270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74" y="1967046"/>
            <a:ext cx="4254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512" y="1968634"/>
            <a:ext cx="427037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687" y="1992446"/>
            <a:ext cx="42703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24" y="1992446"/>
            <a:ext cx="4254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62"/>
          <p:cNvSpPr txBox="1">
            <a:spLocks noChangeArrowheads="1"/>
          </p:cNvSpPr>
          <p:nvPr/>
        </p:nvSpPr>
        <p:spPr bwMode="auto">
          <a:xfrm>
            <a:off x="3495550" y="3241809"/>
            <a:ext cx="467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en-US" sz="2400" b="1">
                <a:latin typeface="楷体" pitchFamily="49" charset="-122"/>
                <a:ea typeface="楷体" pitchFamily="49" charset="-122"/>
                <a:cs typeface="Arial" pitchFamily="34" charset="0"/>
              </a:rPr>
              <a:t>1</a:t>
            </a:r>
            <a:r>
              <a:rPr lang="zh-CN" altLang="en-US" sz="2400" b="1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>
                <a:latin typeface="楷体" pitchFamily="49" charset="-122"/>
                <a:ea typeface="楷体" pitchFamily="49" charset="-122"/>
                <a:cs typeface="Arial" pitchFamily="34" charset="0"/>
              </a:rPr>
              <a:t>2</a:t>
            </a:r>
            <a:r>
              <a:rPr lang="zh-CN" altLang="en-US" sz="2400" b="1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>
                <a:latin typeface="楷体" pitchFamily="49" charset="-122"/>
                <a:ea typeface="楷体" pitchFamily="49" charset="-122"/>
                <a:cs typeface="Arial" pitchFamily="34" charset="0"/>
              </a:rPr>
              <a:t>3</a:t>
            </a:r>
            <a:r>
              <a:rPr lang="zh-CN" altLang="en-US" sz="2400" b="1">
                <a:latin typeface="楷体" pitchFamily="49" charset="-122"/>
                <a:ea typeface="楷体" pitchFamily="49" charset="-122"/>
                <a:cs typeface="Arial" pitchFamily="34" charset="0"/>
                <a:sym typeface="宋体" pitchFamily="2" charset="-122"/>
              </a:rPr>
              <a:t>、</a:t>
            </a:r>
            <a:r>
              <a:rPr lang="en-US" altLang="en-US" sz="2400" b="1">
                <a:latin typeface="楷体" pitchFamily="49" charset="-122"/>
                <a:ea typeface="楷体" pitchFamily="49" charset="-122"/>
                <a:cs typeface="Arial" pitchFamily="34" charset="0"/>
              </a:rPr>
              <a:t>6        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987824" y="3622253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6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E442DE0-4B71-8D49-99E3-B1665066C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749</Words>
  <Application>Microsoft Office PowerPoint</Application>
  <PresentationFormat>全屏显示(16:9)</PresentationFormat>
  <Paragraphs>95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Calibri</vt:lpstr>
      <vt:lpstr>黑体</vt:lpstr>
      <vt:lpstr>幼圆</vt:lpstr>
      <vt:lpstr>楷体</vt:lpstr>
      <vt:lpstr>微软雅黑</vt:lpstr>
      <vt:lpstr>Times New Roman</vt:lpstr>
      <vt:lpstr>3_Office 主题</vt:lpstr>
      <vt:lpstr>5_Office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24</cp:revision>
  <dcterms:created xsi:type="dcterms:W3CDTF">2017-03-17T02:28:00Z</dcterms:created>
  <dcterms:modified xsi:type="dcterms:W3CDTF">2019-10-14T06:27:24Z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